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6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99CC"/>
    </p:penClr>
  </p:showPr>
  <p:clrMru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0421A-F153-4E02-BD01-5BDD02EFAC54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3323D-BFC9-45D7-AD59-8CE41F9353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3323D-BFC9-45D7-AD59-8CE41F9353E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 dir="vert"/>
    <p:sndAc>
      <p:stSnd>
        <p:snd r:embed="rId1" name="bomb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ransition>
    <p:blinds dir="vert"/>
    <p:sndAc>
      <p:stSnd>
        <p:snd r:embed="rId1" name="bomb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7EE8108-98FB-41FA-8318-0F5CFEEA8EC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A5AAF5-A96B-485E-9B53-1D04114370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blinds dir="vert"/>
    <p:sndAc>
      <p:stSnd>
        <p:snd r:embed="rId13" name="bomb.wav" builtIn="1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7D22E-CCBA-4680-A856-27A5C0FE7D6F}" type="datetimeFigureOut">
              <a:rPr lang="id-ID" smtClean="0"/>
              <a:pPr/>
              <a:t>17/11/2013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7ED47-4FA0-48DA-A90B-5FE18FCDDA7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blinds dir="vert"/>
    <p:sndAc>
      <p:stSnd>
        <p:snd r:embed="rId13" name="bomb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audio" Target="../media/audio1.wav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3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jpeg"/><Relationship Id="rId11" Type="http://schemas.openxmlformats.org/officeDocument/2006/relationships/image" Target="../media/image32.pn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gif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86800" cy="1600200"/>
          </a:xfrm>
          <a:prstGeom prst="roundRect">
            <a:avLst>
              <a:gd name="adj" fmla="val 41342"/>
            </a:avLst>
          </a:prstGeom>
          <a:solidFill>
            <a:srgbClr val="00B0F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IDENTIFIKASI IBU HAMIL YANG MELAKSANAKAN KUNJUNGAN PERTAMA</a:t>
            </a: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PADA KEHAMILAN TRIMESTER I  DI PUSKESMAS JATI RAYA </a:t>
            </a: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KOTA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KENDARI </a:t>
            </a: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TAHUN 2012</a:t>
            </a:r>
          </a:p>
          <a:p>
            <a:pPr algn="ctr"/>
            <a:endParaRPr lang="id-ID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endParaRPr lang="id-ID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143125"/>
            <a:ext cx="1390650" cy="1590675"/>
          </a:xfrm>
          <a:prstGeom prst="roundRect">
            <a:avLst>
              <a:gd name="adj" fmla="val 420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2285984" y="3943344"/>
            <a:ext cx="4714908" cy="857256"/>
          </a:xfrm>
          <a:prstGeom prst="rect">
            <a:avLst/>
          </a:prstGeom>
          <a:solidFill>
            <a:srgbClr val="00B0F0"/>
          </a:solidFill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 </a:t>
            </a:r>
            <a:endParaRPr lang="id-ID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I S N A W A T I 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NPM. 909312910106.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0344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endParaRPr lang="id-ID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5129202"/>
            <a:ext cx="8305800" cy="150019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SEKOLAH </a:t>
            </a: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TINGGI ILMU KESEHATAN AVICENNA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PROGRAM STUDI D III KEBIDANAN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KENDARI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2013</a:t>
            </a:r>
            <a:endParaRPr lang="id-ID" sz="2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5467384" cy="1143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4"/>
            <a:stretch>
              <a:fillRect/>
            </a:stretch>
          </a:blipFill>
          <a:ln/>
          <a:effectLst>
            <a:glow rad="228600">
              <a:schemeClr val="accent2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 smtClean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  <a:p>
            <a:pPr algn="ctr"/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L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A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T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A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R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B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E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L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A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K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A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N</a:t>
            </a:r>
            <a:r>
              <a:rPr lang="en-US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G</a:t>
            </a:r>
            <a:endParaRPr lang="id-ID" sz="3200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09600" y="1524000"/>
            <a:ext cx="8001000" cy="4976842"/>
          </a:xfrm>
          <a:prstGeom prst="homePlate">
            <a:avLst>
              <a:gd name="adj" fmla="val 0"/>
            </a:avLst>
          </a:prstGeom>
          <a:blipFill>
            <a:blip r:embed="rId5"/>
            <a:stretch>
              <a:fillRect/>
            </a:stretch>
          </a:blipFill>
          <a:ln>
            <a:solidFill>
              <a:srgbClr val="B557B5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d-ID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	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Angka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kematian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saat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melahirkan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Indonesia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masih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tinggi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Diperkirakan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 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hampir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setiap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satu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jam,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dua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melahirkan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meninggal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dunia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 Data SDKI 2007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angka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kematian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Indonesia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saat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ini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228 per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100.000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kelahiran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hidup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,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sedangkan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AKB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sebesar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34 per 1000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kelahiran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hidup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Berdasarkan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hasil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Sensus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 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laju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pertambahan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penduduk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Indonesia 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sebesar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  1,49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%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Kondisi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ini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mempersulit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upaya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menekan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AKI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Tanah Air.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Perlu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adanya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upaya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besar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menekan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laju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pertambahan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penduduk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agar target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MDGs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(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Millenium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Development Goals),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menurunkan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AKI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2015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menjadi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102 per 100.000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kelahiran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hidup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dapat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tercapai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(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Depkes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RI, 2008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).</a:t>
            </a:r>
            <a:endParaRPr lang="id-ID" sz="2000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1357298"/>
            <a:ext cx="8572560" cy="519590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FF6699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id-ID" sz="2400" dirty="0" smtClean="0">
                <a:solidFill>
                  <a:schemeClr val="bg1"/>
                </a:solidFill>
                <a:latin typeface="Berlin Sans FB" pitchFamily="34" charset="0"/>
              </a:rPr>
              <a:t>	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Sehubungan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pelaksanaan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program KIA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dalam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kurun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waktu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hingga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pencapaian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terendah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adalah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77,10 % (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2001)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tertinggi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mencapai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102,4 % (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2010).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Dalam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kurun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waktu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5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terakhir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pencapaian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rata-rata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telah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melebihi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90 %.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Sementara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itu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indikator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periode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sampai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2010,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terendah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adalah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78,54 % (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2004)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sedang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tertinggi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97,27 % (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2002).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Sedangkan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bahwa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91,50 %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80,08 %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berdasarkan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hasil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Riset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Kesehatan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Dasar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Provinsi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Sultra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2011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bahwa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pelayanan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antenatal care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masih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dibawah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target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nasional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95 %. (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Dinas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Kesehatan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Provinsi</a:t>
            </a:r>
            <a:r>
              <a:rPr lang="en-US" sz="2000" dirty="0" smtClean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Sulawesi Tenggara, 2011).</a:t>
            </a:r>
            <a:endParaRPr lang="id-ID" sz="20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71416" y="152400"/>
            <a:ext cx="5467384" cy="1143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5"/>
            <a:stretch>
              <a:fillRect/>
            </a:stretch>
          </a:blipFill>
          <a:ln/>
          <a:effectLst>
            <a:glow rad="228600">
              <a:schemeClr val="accent4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/>
            <a:endParaRPr lang="en-US" sz="1400" b="1" dirty="0" smtClean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0" algn="ctr"/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L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 . . .</a:t>
            </a:r>
            <a:endParaRPr lang="id-ID" sz="32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20" y="1524000"/>
            <a:ext cx="8572560" cy="5048272"/>
          </a:xfrm>
          <a:prstGeom prst="rect">
            <a:avLst/>
          </a:prstGeom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130000" dist="101600" dir="2700000" algn="tl" rotWithShape="0">
              <a:srgbClr val="000000">
                <a:alpha val="35000"/>
              </a:srgbClr>
            </a:outerShdw>
            <a:softEdge rad="6350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Observasi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awal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oleh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penulis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mengenai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beberapa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berkaitan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pelayanan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antenatal care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wilayah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kerja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Raya Kota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Kendari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berdasarkan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data KIA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2009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bahwa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masih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belum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mencapai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target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95%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hasil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2009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85%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81,53%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76%, 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sedangkan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2011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belum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mencapai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target 95%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91,39%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sasaran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Jumlah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datang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berkunjung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poli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KIA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Raya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bulan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Januari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sampai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April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2012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156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orang.Berdasarkan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data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tersebut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menunjukan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bahwa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pelayanan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antenatal care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masih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belum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optimal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belum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terlaksana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baik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 (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Raya, 2011).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71416" y="152400"/>
            <a:ext cx="5467384" cy="1143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4"/>
            <a:stretch>
              <a:fillRect/>
            </a:stretch>
          </a:blipFill>
          <a:ln/>
          <a:effectLst>
            <a:glow rad="228600">
              <a:schemeClr val="accent4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/>
            <a:endParaRPr lang="en-US" sz="1400" b="1" dirty="0" smtClean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0" algn="ctr"/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L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 . . .</a:t>
            </a:r>
            <a:endParaRPr lang="id-ID" sz="32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20" y="1524000"/>
            <a:ext cx="8572560" cy="504827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B557B5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Berdasarkan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data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KIA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wilayah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Kota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Kendari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2009.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pelayanan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KIA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13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secara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umum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Antenatal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indicator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pemeriksaan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minimal 4 kali (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KCakupan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pelayanan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KIA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13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secara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umum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yaitu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Antenatal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indicator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pemeriksaan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minimal 4 kali (K4)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hanya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mencapai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85,80 %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mencapai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96,87 %.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2010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85%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berjumlah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85 %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serta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2011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cakupan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K1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99 %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K4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95 % 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(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Dinas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Kesehatan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Kota </a:t>
            </a:r>
            <a:r>
              <a:rPr lang="en-US" dirty="0" err="1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Kendari</a:t>
            </a: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, 2011).</a:t>
            </a:r>
            <a:endParaRPr lang="id-ID" dirty="0"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71416" y="152400"/>
            <a:ext cx="5467384" cy="1143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5"/>
            <a:stretch>
              <a:fillRect/>
            </a:stretch>
          </a:blipFill>
          <a:ln/>
          <a:effectLst>
            <a:glow rad="228600">
              <a:schemeClr val="accent4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/>
            <a:endParaRPr lang="en-US" sz="1400" b="1" dirty="0" smtClean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0" algn="ctr"/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L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N . . .</a:t>
            </a:r>
            <a:endParaRPr lang="id-ID" sz="3200" b="1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52400"/>
            <a:ext cx="3929090" cy="500066"/>
          </a:xfrm>
          <a:prstGeom prst="roundRect">
            <a:avLst/>
          </a:prstGeom>
          <a:solidFill>
            <a:srgbClr val="FF99CC"/>
          </a:solidFill>
          <a:ln>
            <a:solidFill>
              <a:srgbClr val="CC00C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RUMUSAN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 </a:t>
            </a:r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MASALAH </a:t>
            </a:r>
            <a:endParaRPr lang="id-ID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266640" y="762000"/>
            <a:ext cx="8572560" cy="1214446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dirty="0" smtClean="0"/>
              <a:t>Berdasarkan latar belakang, maka yang menjadi perumusan masalah dalam penelitian ini adalah “Bagaimana Identifikasi Ibu Hamil Yang Melaksanakan Kunjungan Pertama Pada Kehamilan Trimester I di Wilayah Kerja Puskesmas Jati Raya Kota Kendari Tahun 2012 ?”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1928" y="2209800"/>
            <a:ext cx="3143272" cy="457200"/>
          </a:xfrm>
          <a:prstGeom prst="roundRect">
            <a:avLst/>
          </a:prstGeom>
          <a:solidFill>
            <a:srgbClr val="FF99CC"/>
          </a:solidFill>
          <a:ln>
            <a:solidFill>
              <a:srgbClr val="CC00C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TUJUAN</a:t>
            </a:r>
            <a:endParaRPr lang="id-ID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690506" y="2743200"/>
            <a:ext cx="8072494" cy="12192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Tujuan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Umum</a:t>
            </a:r>
            <a:r>
              <a:rPr lang="id-ID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: 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Penelitian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ini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bertujuan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mendapatkan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gambaran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informasi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tentang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identifikasi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melaksanakan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trimester I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dipuskesmas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Raya Kota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Kendari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Sulawesi Tenggara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2012.</a:t>
            </a:r>
            <a:endParaRPr lang="id-ID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152400" y="4038600"/>
            <a:ext cx="8572560" cy="2743200"/>
          </a:xfrm>
          <a:prstGeom prst="round2DiagRect">
            <a:avLst>
              <a:gd name="adj1" fmla="val 36862"/>
              <a:gd name="adj2" fmla="val 0"/>
            </a:avLst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Tujuan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Khusus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endParaRPr lang="id-ID" b="1" dirty="0" smtClean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mengidentifikasi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melaksanakan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trimester I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ditinjau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umur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</a:t>
            </a:r>
          </a:p>
          <a:p>
            <a:pPr lvl="1"/>
            <a:endParaRPr lang="en-US" sz="500" dirty="0" smtClean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mengidentifikasi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melaksanakan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trimester I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ditinjau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tingkat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pendidikan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</a:t>
            </a:r>
          </a:p>
          <a:p>
            <a:pPr lvl="1"/>
            <a:endParaRPr lang="en-US" sz="500" dirty="0" smtClean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mengidentifikasi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melaksanakan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trimester I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ditinjau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graviditas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</a:t>
            </a:r>
          </a:p>
          <a:p>
            <a:pPr lvl="1"/>
            <a:endParaRPr lang="en-US" sz="500" dirty="0" smtClean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mengidentifikasi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melaksanakan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trimester I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ditinjau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dari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pekerjaan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endParaRPr lang="id-ID" dirty="0">
              <a:solidFill>
                <a:schemeClr val="bg1"/>
              </a:solidFill>
            </a:endParaRPr>
          </a:p>
        </p:txBody>
      </p:sp>
      <p:pic>
        <p:nvPicPr>
          <p:cNvPr id="7" name="Picture 3" descr="D:\gambar\animasi internet\1997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324" y="4419600"/>
            <a:ext cx="142876" cy="392909"/>
          </a:xfrm>
          <a:prstGeom prst="rect">
            <a:avLst/>
          </a:prstGeom>
          <a:noFill/>
        </p:spPr>
      </p:pic>
      <p:pic>
        <p:nvPicPr>
          <p:cNvPr id="8" name="Picture 3" descr="D:\gambar\animasi internet\1997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324" y="5017291"/>
            <a:ext cx="142876" cy="392909"/>
          </a:xfrm>
          <a:prstGeom prst="rect">
            <a:avLst/>
          </a:prstGeom>
          <a:noFill/>
        </p:spPr>
      </p:pic>
      <p:pic>
        <p:nvPicPr>
          <p:cNvPr id="9" name="Picture 3" descr="D:\gambar\animasi internet\1997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324" y="5703091"/>
            <a:ext cx="142876" cy="392909"/>
          </a:xfrm>
          <a:prstGeom prst="rect">
            <a:avLst/>
          </a:prstGeom>
          <a:noFill/>
        </p:spPr>
      </p:pic>
      <p:pic>
        <p:nvPicPr>
          <p:cNvPr id="10" name="Picture 3" descr="D:\gambar\animasi internet\1997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872" y="6312691"/>
            <a:ext cx="142876" cy="392909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442906"/>
            <a:ext cx="4714908" cy="928694"/>
          </a:xfrm>
          <a:prstGeom prst="roundRect">
            <a:avLst>
              <a:gd name="adj" fmla="val 50000"/>
            </a:avLst>
          </a:prstGeom>
          <a:blipFill>
            <a:blip r:embed="rId4">
              <a:lum bright="63000" contrast="57000"/>
            </a:blip>
            <a:stretch>
              <a:fillRect/>
            </a:stretch>
          </a:blipFill>
          <a:ln>
            <a:solidFill>
              <a:srgbClr val="CC00C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" pitchFamily="34" charset="0"/>
              </a:rPr>
              <a:t>MANFAAT  PENELITIAN </a:t>
            </a:r>
            <a:endParaRPr lang="id-ID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571472" y="3429000"/>
            <a:ext cx="8072494" cy="1643074"/>
          </a:xfrm>
          <a:prstGeom prst="round2DiagRect">
            <a:avLst/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id-ID" b="1" dirty="0" smtClean="0"/>
          </a:p>
          <a:p>
            <a:pPr lvl="1" algn="just"/>
            <a:r>
              <a:rPr lang="en-US" sz="2000" b="1" dirty="0" smtClean="0">
                <a:latin typeface="Berlin Sans FB" pitchFamily="34" charset="0"/>
              </a:rPr>
              <a:t>BAGI ILMU PENGETAHUAN,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harapkan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dapat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menambah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khasanah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ilmu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tentang</a:t>
            </a:r>
            <a:r>
              <a:rPr lang="en-US" sz="2000" dirty="0" smtClean="0">
                <a:latin typeface="Berlin Sans FB" pitchFamily="34" charset="0"/>
              </a:rPr>
              <a:t> antenatal care </a:t>
            </a:r>
            <a:r>
              <a:rPr lang="en-US" sz="2000" dirty="0" err="1" smtClean="0">
                <a:latin typeface="Berlin Sans FB" pitchFamily="34" charset="0"/>
              </a:rPr>
              <a:t>di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wilayah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kerja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Puskesmas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Jati</a:t>
            </a:r>
            <a:r>
              <a:rPr lang="en-US" sz="2000" dirty="0" smtClean="0">
                <a:latin typeface="Berlin Sans FB" pitchFamily="34" charset="0"/>
              </a:rPr>
              <a:t> Raya </a:t>
            </a:r>
            <a:r>
              <a:rPr lang="en-US" sz="2000" dirty="0" err="1" smtClean="0">
                <a:latin typeface="Berlin Sans FB" pitchFamily="34" charset="0"/>
              </a:rPr>
              <a:t>dan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untuk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merangsang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minat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peneliti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selanjutnya</a:t>
            </a:r>
            <a:r>
              <a:rPr lang="en-US" sz="2000" dirty="0" smtClean="0">
                <a:latin typeface="Berlin Sans FB" pitchFamily="34" charset="0"/>
              </a:rPr>
              <a:t>.</a:t>
            </a:r>
            <a:endParaRPr lang="id-ID" sz="2000" dirty="0" smtClean="0">
              <a:latin typeface="Berlin Sans FB" pitchFamily="34" charset="0"/>
            </a:endParaRPr>
          </a:p>
          <a:p>
            <a:pPr algn="ctr"/>
            <a:endParaRPr lang="id-ID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580996" y="1938326"/>
            <a:ext cx="8072494" cy="1143008"/>
          </a:xfrm>
          <a:prstGeom prst="round2DiagRect">
            <a:avLst/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id-ID" b="1" dirty="0" smtClean="0"/>
          </a:p>
          <a:p>
            <a:pPr lvl="1" algn="just"/>
            <a:r>
              <a:rPr lang="en-US" sz="2000" b="1" dirty="0" smtClean="0">
                <a:latin typeface="Berlin Sans FB" pitchFamily="34" charset="0"/>
              </a:rPr>
              <a:t>BAGI PENULIS</a:t>
            </a:r>
            <a:r>
              <a:rPr lang="en-US" sz="2000" dirty="0" smtClean="0">
                <a:latin typeface="Berlin Sans FB" pitchFamily="34" charset="0"/>
              </a:rPr>
              <a:t>, </a:t>
            </a:r>
            <a:r>
              <a:rPr lang="en-US" sz="2000" dirty="0" err="1" smtClean="0">
                <a:latin typeface="Berlin Sans FB" pitchFamily="34" charset="0"/>
              </a:rPr>
              <a:t>penelitian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ini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pada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hakikatnya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adalah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merupakan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proses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belajar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memecahkan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masalah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secara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sistematis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logis</a:t>
            </a:r>
            <a:r>
              <a:rPr lang="en-US" sz="2000" dirty="0" smtClean="0">
                <a:latin typeface="Berlin Sans FB" pitchFamily="34" charset="0"/>
              </a:rPr>
              <a:t>.</a:t>
            </a:r>
            <a:endParaRPr lang="id-ID" sz="2000" dirty="0" smtClean="0">
              <a:latin typeface="Berlin Sans FB" pitchFamily="34" charset="0"/>
            </a:endParaRPr>
          </a:p>
          <a:p>
            <a:pPr algn="ctr"/>
            <a:endParaRPr lang="id-ID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571472" y="5429264"/>
            <a:ext cx="8072494" cy="1143008"/>
          </a:xfrm>
          <a:prstGeom prst="round2DiagRect">
            <a:avLst/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id-ID" b="1" dirty="0" smtClean="0"/>
          </a:p>
          <a:p>
            <a:pPr lvl="1" algn="just"/>
            <a:r>
              <a:rPr lang="en-US" sz="2000" b="1" dirty="0" smtClean="0">
                <a:latin typeface="Berlin Sans FB" pitchFamily="34" charset="0"/>
              </a:rPr>
              <a:t>BAGI INSTITUSI, </a:t>
            </a:r>
            <a:r>
              <a:rPr lang="en-US" sz="2000" dirty="0" err="1" smtClean="0">
                <a:latin typeface="Berlin Sans FB" pitchFamily="34" charset="0"/>
              </a:rPr>
              <a:t>diharapkan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dapat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memberikan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informasi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sebagai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dasar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dalam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mengambil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kebijakan</a:t>
            </a:r>
            <a:r>
              <a:rPr lang="en-US" sz="2000" dirty="0" smtClean="0">
                <a:latin typeface="Berlin Sans FB" pitchFamily="34" charset="0"/>
              </a:rPr>
              <a:t> yang </a:t>
            </a:r>
            <a:r>
              <a:rPr lang="en-US" sz="2000" dirty="0" err="1" smtClean="0">
                <a:latin typeface="Berlin Sans FB" pitchFamily="34" charset="0"/>
              </a:rPr>
              <a:t>berkaitan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dengan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pelayanan</a:t>
            </a:r>
            <a:r>
              <a:rPr lang="en-US" sz="2000" dirty="0" smtClean="0">
                <a:latin typeface="Berlin Sans FB" pitchFamily="34" charset="0"/>
              </a:rPr>
              <a:t> antenatal care </a:t>
            </a:r>
            <a:r>
              <a:rPr lang="en-US" sz="2000" dirty="0" err="1" smtClean="0">
                <a:latin typeface="Berlin Sans FB" pitchFamily="34" charset="0"/>
              </a:rPr>
              <a:t>khususnya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Pemerintah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endParaRPr lang="id-ID" sz="2000" dirty="0" smtClean="0">
              <a:latin typeface="Berlin Sans FB" pitchFamily="34" charset="0"/>
            </a:endParaRPr>
          </a:p>
          <a:p>
            <a:pPr algn="ctr"/>
            <a:endParaRPr lang="id-ID" dirty="0"/>
          </a:p>
        </p:txBody>
      </p:sp>
      <p:pic>
        <p:nvPicPr>
          <p:cNvPr id="6" name="Picture 1" descr="D:\gambar\animasi internet\10373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214554"/>
            <a:ext cx="315829" cy="600076"/>
          </a:xfrm>
          <a:prstGeom prst="rect">
            <a:avLst/>
          </a:prstGeom>
          <a:noFill/>
        </p:spPr>
      </p:pic>
      <p:pic>
        <p:nvPicPr>
          <p:cNvPr id="7" name="Picture 1" descr="D:\gambar\animasi internet\10373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3857628"/>
            <a:ext cx="315829" cy="600076"/>
          </a:xfrm>
          <a:prstGeom prst="rect">
            <a:avLst/>
          </a:prstGeom>
          <a:noFill/>
        </p:spPr>
      </p:pic>
      <p:pic>
        <p:nvPicPr>
          <p:cNvPr id="8" name="Picture 1" descr="D:\gambar\animasi internet\10373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5715016"/>
            <a:ext cx="315829" cy="600076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285984" y="285728"/>
            <a:ext cx="4714908" cy="785818"/>
          </a:xfrm>
          <a:prstGeom prst="flowChartTerminator">
            <a:avLst/>
          </a:prstGeom>
          <a:solidFill>
            <a:srgbClr val="CC66FF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erlin Sans FB" pitchFamily="34" charset="0"/>
              </a:rPr>
              <a:t>TINJAUAN PUSTAKA</a:t>
            </a:r>
            <a:endParaRPr lang="id-ID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erlin Sans FB" pitchFamily="34" charset="0"/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304800" y="1557334"/>
            <a:ext cx="3857652" cy="500066"/>
          </a:xfrm>
          <a:prstGeom prst="snip2DiagRect">
            <a:avLst/>
          </a:prstGeom>
          <a:solidFill>
            <a:srgbClr val="92D050"/>
          </a:solidFill>
          <a:ln>
            <a:solidFill>
              <a:srgbClr val="FF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A.  </a:t>
            </a:r>
            <a:r>
              <a:rPr lang="id-ID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TINJUAN </a:t>
            </a:r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UMUM  TENTANG : </a:t>
            </a:r>
            <a:endParaRPr lang="id-ID" sz="16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7" name="Flowchart: Preparation 6"/>
          <p:cNvSpPr/>
          <p:nvPr/>
        </p:nvSpPr>
        <p:spPr>
          <a:xfrm>
            <a:off x="228600" y="2286000"/>
            <a:ext cx="3962400" cy="1752600"/>
          </a:xfrm>
          <a:prstGeom prst="flowChartPreparation">
            <a:avLst/>
          </a:prstGeom>
          <a:solidFill>
            <a:srgbClr val="FFFF99"/>
          </a:solidFill>
          <a:ln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Identifikasi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endParaRPr lang="id-ID" sz="10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Ibu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Hamil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endParaRPr lang="en-US" sz="10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Kehamilan</a:t>
            </a:r>
            <a:endParaRPr lang="id-ID" dirty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4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429000"/>
            <a:ext cx="523852" cy="301612"/>
          </a:xfrm>
          <a:prstGeom prst="rect">
            <a:avLst/>
          </a:prstGeom>
          <a:noFill/>
        </p:spPr>
      </p:pic>
      <p:pic>
        <p:nvPicPr>
          <p:cNvPr id="15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590800"/>
            <a:ext cx="523852" cy="301612"/>
          </a:xfrm>
          <a:prstGeom prst="rect">
            <a:avLst/>
          </a:prstGeom>
          <a:noFill/>
        </p:spPr>
      </p:pic>
      <p:pic>
        <p:nvPicPr>
          <p:cNvPr id="16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048000"/>
            <a:ext cx="523852" cy="301612"/>
          </a:xfrm>
          <a:prstGeom prst="rect">
            <a:avLst/>
          </a:prstGeom>
          <a:noFill/>
        </p:spPr>
      </p:pic>
      <p:sp>
        <p:nvSpPr>
          <p:cNvPr id="12" name="Snip Diagonal Corner Rectangle 11"/>
          <p:cNvSpPr/>
          <p:nvPr/>
        </p:nvSpPr>
        <p:spPr>
          <a:xfrm>
            <a:off x="4572000" y="1557334"/>
            <a:ext cx="4343400" cy="500066"/>
          </a:xfrm>
          <a:prstGeom prst="snip2DiagRect">
            <a:avLst/>
          </a:prstGeom>
          <a:solidFill>
            <a:srgbClr val="92D050"/>
          </a:solidFill>
          <a:ln>
            <a:solidFill>
              <a:srgbClr val="FF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B.  </a:t>
            </a:r>
            <a:r>
              <a:rPr lang="id-ID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TINJUAN</a:t>
            </a:r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TENTANG </a:t>
            </a:r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16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ANTENATAL </a:t>
            </a:r>
            <a:r>
              <a:rPr lang="en-US" sz="16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16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CARE</a:t>
            </a:r>
            <a:endParaRPr lang="id-ID" sz="16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13" name="Flowchart: Preparation 12"/>
          <p:cNvSpPr/>
          <p:nvPr/>
        </p:nvSpPr>
        <p:spPr>
          <a:xfrm>
            <a:off x="4648200" y="2233602"/>
            <a:ext cx="4267200" cy="1881198"/>
          </a:xfrm>
          <a:prstGeom prst="flowChartPreparation">
            <a:avLst/>
          </a:prstGeom>
          <a:solidFill>
            <a:srgbClr val="FFFF99"/>
          </a:solidFill>
          <a:ln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id-ID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Pengertian   ANC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endParaRPr lang="id-ID" sz="3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id-ID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Tujuan 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id-ID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ANC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endParaRPr lang="id-ID" sz="3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Manfaat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 ANC</a:t>
            </a:r>
          </a:p>
          <a:p>
            <a:pPr lvl="1" algn="just"/>
            <a:endParaRPr lang="en-US" sz="3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Sasaran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ANC</a:t>
            </a:r>
          </a:p>
          <a:p>
            <a:pPr lvl="1" algn="just"/>
            <a:endParaRPr lang="en-US" sz="3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Standar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Pelayanan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ANC</a:t>
            </a:r>
            <a:endParaRPr lang="id-ID" dirty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9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3760" y="2209800"/>
            <a:ext cx="379840" cy="304800"/>
          </a:xfrm>
          <a:prstGeom prst="rect">
            <a:avLst/>
          </a:prstGeom>
          <a:noFill/>
        </p:spPr>
      </p:pic>
      <p:pic>
        <p:nvPicPr>
          <p:cNvPr id="20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514600"/>
            <a:ext cx="379840" cy="304800"/>
          </a:xfrm>
          <a:prstGeom prst="rect">
            <a:avLst/>
          </a:prstGeom>
          <a:noFill/>
        </p:spPr>
      </p:pic>
      <p:pic>
        <p:nvPicPr>
          <p:cNvPr id="21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819400"/>
            <a:ext cx="379840" cy="304800"/>
          </a:xfrm>
          <a:prstGeom prst="rect">
            <a:avLst/>
          </a:prstGeom>
          <a:noFill/>
        </p:spPr>
      </p:pic>
      <p:pic>
        <p:nvPicPr>
          <p:cNvPr id="22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124200"/>
            <a:ext cx="379840" cy="304800"/>
          </a:xfrm>
          <a:prstGeom prst="rect">
            <a:avLst/>
          </a:prstGeom>
          <a:noFill/>
        </p:spPr>
      </p:pic>
      <p:pic>
        <p:nvPicPr>
          <p:cNvPr id="23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505200"/>
            <a:ext cx="379840" cy="304800"/>
          </a:xfrm>
          <a:prstGeom prst="rect">
            <a:avLst/>
          </a:prstGeom>
          <a:noFill/>
        </p:spPr>
      </p:pic>
      <p:sp>
        <p:nvSpPr>
          <p:cNvPr id="25" name="Snip Diagonal Corner Rectangle 24"/>
          <p:cNvSpPr/>
          <p:nvPr/>
        </p:nvSpPr>
        <p:spPr>
          <a:xfrm>
            <a:off x="228600" y="4529134"/>
            <a:ext cx="8686800" cy="500066"/>
          </a:xfrm>
          <a:prstGeom prst="snip2DiagRect">
            <a:avLst/>
          </a:prstGeom>
          <a:solidFill>
            <a:srgbClr val="92D050"/>
          </a:solidFill>
          <a:ln>
            <a:solidFill>
              <a:srgbClr val="FF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C.  FAKTOR-FAKTOR YANG MEMPENGARUHI KUNJUNGAN PERTAMA PADA KEHAMILAN</a:t>
            </a:r>
            <a:endParaRPr lang="id-ID" sz="16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32" name="Flowchart: Preparation 31"/>
          <p:cNvSpPr/>
          <p:nvPr/>
        </p:nvSpPr>
        <p:spPr>
          <a:xfrm>
            <a:off x="2362200" y="5257800"/>
            <a:ext cx="4267200" cy="1371600"/>
          </a:xfrm>
          <a:prstGeom prst="flowChartPreparation">
            <a:avLst/>
          </a:prstGeom>
          <a:solidFill>
            <a:srgbClr val="FFFF99"/>
          </a:solidFill>
          <a:ln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Umur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Ibu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endParaRPr lang="id-ID" sz="300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Pendidikan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Ibu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Jumlah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Kehamilan</a:t>
            </a:r>
            <a:endParaRPr lang="en-US" dirty="0" smtClean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lvl="1" algn="just"/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Pekerjaan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rgbClr val="00B05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Ibu</a:t>
            </a:r>
            <a:endParaRPr lang="id-ID" dirty="0">
              <a:solidFill>
                <a:srgbClr val="00B05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3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610" y="5410200"/>
            <a:ext cx="357190" cy="205655"/>
          </a:xfrm>
          <a:prstGeom prst="rect">
            <a:avLst/>
          </a:prstGeom>
          <a:noFill/>
        </p:spPr>
      </p:pic>
      <p:pic>
        <p:nvPicPr>
          <p:cNvPr id="34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610" y="5715000"/>
            <a:ext cx="357190" cy="205655"/>
          </a:xfrm>
          <a:prstGeom prst="rect">
            <a:avLst/>
          </a:prstGeom>
          <a:noFill/>
        </p:spPr>
      </p:pic>
      <p:pic>
        <p:nvPicPr>
          <p:cNvPr id="36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610" y="6019800"/>
            <a:ext cx="357190" cy="205655"/>
          </a:xfrm>
          <a:prstGeom prst="rect">
            <a:avLst/>
          </a:prstGeom>
          <a:noFill/>
        </p:spPr>
      </p:pic>
      <p:pic>
        <p:nvPicPr>
          <p:cNvPr id="37" name="Picture 3" descr="D:\gambar\animasi internet\10238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6610" y="6271345"/>
            <a:ext cx="357190" cy="205655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285984" y="285728"/>
            <a:ext cx="5286412" cy="1000132"/>
          </a:xfrm>
          <a:prstGeom prst="flowChartTerminator">
            <a:avLst/>
          </a:prstGeom>
          <a:solidFill>
            <a:srgbClr val="CC66FF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erlin Sans FB" pitchFamily="34" charset="0"/>
              </a:rPr>
              <a:t>KERANGKA  PEMIKIRAN</a:t>
            </a:r>
            <a:endParaRPr lang="id-ID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erlin Sans FB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0034" y="1643050"/>
            <a:ext cx="3357586" cy="64295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Umur</a:t>
            </a:r>
            <a:r>
              <a:rPr lang="en-US" sz="28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endParaRPr lang="id-ID" sz="28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3581400"/>
            <a:ext cx="3357586" cy="58578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Gravidas</a:t>
            </a:r>
            <a:endParaRPr lang="id-ID" sz="28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2590800"/>
            <a:ext cx="3357586" cy="72866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Tingkat </a:t>
            </a:r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Pendidikan</a:t>
            </a:r>
            <a:endParaRPr lang="id-ID" sz="28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62600" y="2052622"/>
            <a:ext cx="3295712" cy="2214578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Kunjungan</a:t>
            </a:r>
            <a:r>
              <a:rPr lang="en-US" sz="32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Pertama</a:t>
            </a:r>
            <a:r>
              <a:rPr lang="en-US" sz="32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id-ID" sz="32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Antenatal  Care</a:t>
            </a:r>
            <a:endParaRPr lang="id-ID" sz="32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22" name="Round Diagonal Corner Rectangle 21"/>
          <p:cNvSpPr/>
          <p:nvPr/>
        </p:nvSpPr>
        <p:spPr>
          <a:xfrm>
            <a:off x="4114800" y="4876800"/>
            <a:ext cx="4648200" cy="1752600"/>
          </a:xfrm>
          <a:prstGeom prst="round2DiagRect">
            <a:avLst/>
          </a:prstGeom>
          <a:ln>
            <a:solidFill>
              <a:srgbClr val="FF99CC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Keterangan :</a:t>
            </a:r>
          </a:p>
          <a:p>
            <a:pPr algn="ctr"/>
            <a:endParaRPr lang="id-ID" sz="900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</a:t>
            </a:r>
            <a:r>
              <a:rPr lang="id-ID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=  Variabel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id-ID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Independen</a:t>
            </a:r>
            <a:r>
              <a:rPr lang="id-ID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en-US" sz="600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id-ID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=  Variabel 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Dependen</a:t>
            </a:r>
            <a:r>
              <a:rPr lang="id-ID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en-US" sz="600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     = 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Pengaruh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Friabel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yang 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diteliti</a:t>
            </a:r>
            <a:endParaRPr lang="en-US" dirty="0" smtClean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495800" y="5476892"/>
            <a:ext cx="762000" cy="23810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" y="4343400"/>
            <a:ext cx="3357586" cy="54769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Pekerjaan</a:t>
            </a:r>
            <a:r>
              <a:rPr lang="en-US" sz="2800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Ibu</a:t>
            </a:r>
            <a:endParaRPr lang="id-ID" sz="28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cxnSp>
        <p:nvCxnSpPr>
          <p:cNvPr id="18" name="Straight Arrow Connector 17"/>
          <p:cNvCxnSpPr>
            <a:stCxn id="6" idx="3"/>
          </p:cNvCxnSpPr>
          <p:nvPr/>
        </p:nvCxnSpPr>
        <p:spPr>
          <a:xfrm>
            <a:off x="3857620" y="2955133"/>
            <a:ext cx="1476380" cy="321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810000" y="1905000"/>
            <a:ext cx="1524000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810000" y="3352800"/>
            <a:ext cx="1524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3" idx="3"/>
          </p:cNvCxnSpPr>
          <p:nvPr/>
        </p:nvCxnSpPr>
        <p:spPr>
          <a:xfrm flipV="1">
            <a:off x="3814786" y="3505200"/>
            <a:ext cx="1519214" cy="11120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4495800" y="5867400"/>
            <a:ext cx="762000" cy="2286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572000" y="6323012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46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14348" y="200020"/>
            <a:ext cx="7858180" cy="71438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Black" pitchFamily="34" charset="0"/>
              </a:rPr>
              <a:t>METODOLOGI PENELITIAN</a:t>
            </a:r>
            <a:endParaRPr lang="id-ID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 Black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04800" y="1371592"/>
            <a:ext cx="1857388" cy="1143008"/>
          </a:xfrm>
          <a:prstGeom prst="rightArrow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FF99CC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</a:rPr>
              <a:t>METODE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Berlin Sans FB" pitchFamily="34" charset="0"/>
              </a:rPr>
              <a:t>PENELITIAN</a:t>
            </a:r>
            <a:endParaRPr lang="id-ID" b="1" dirty="0"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00298" y="1219200"/>
            <a:ext cx="6357982" cy="129540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rgbClr val="FF6699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Penelitian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ini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dilakukan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dengan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metode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deskriptif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untuk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melihat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identifikasi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ibu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hamil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yang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melaksanakan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kunjungan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pertama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pada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kehamilan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trimester I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di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Puskesmas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Jati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Raya Kota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Kendari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tahun</a:t>
            </a:r>
            <a:r>
              <a:rPr lang="en-US" dirty="0" smtClean="0">
                <a:ln w="1905"/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 2012.</a:t>
            </a:r>
            <a:endParaRPr lang="id-ID" dirty="0">
              <a:ln w="1905"/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28600" y="2771764"/>
            <a:ext cx="1857388" cy="1571636"/>
          </a:xfrm>
          <a:prstGeom prst="rightArrow">
            <a:avLst>
              <a:gd name="adj1" fmla="val 50000"/>
              <a:gd name="adj2" fmla="val 15803"/>
            </a:avLst>
          </a:prstGeom>
          <a:blipFill>
            <a:blip r:embed="rId6" cstate="print"/>
            <a:stretch>
              <a:fillRect/>
            </a:stretch>
          </a:blip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WAKTU DAN TEMPAT</a:t>
            </a:r>
          </a:p>
          <a:p>
            <a:pPr algn="ctr"/>
            <a:r>
              <a:rPr lang="id-ID" sz="1600" b="1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PENELITIAN</a:t>
            </a:r>
            <a:endParaRPr lang="id-ID" sz="16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85720" y="4781544"/>
            <a:ext cx="1643074" cy="857256"/>
          </a:xfrm>
          <a:prstGeom prst="rightArrow">
            <a:avLst/>
          </a:prstGeom>
          <a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F8F8F8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POPULASI </a:t>
            </a:r>
            <a:endParaRPr lang="id-ID" b="1" dirty="0">
              <a:ln>
                <a:solidFill>
                  <a:srgbClr val="FFFF00"/>
                </a:solidFill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76456" y="2805106"/>
            <a:ext cx="6362744" cy="1690694"/>
          </a:xfrm>
          <a:prstGeom prst="roundRect">
            <a:avLst>
              <a:gd name="adj" fmla="val 28775"/>
            </a:avLst>
          </a:prstGeom>
          <a:blipFill>
            <a:blip r:embed="rId8"/>
            <a:stretch>
              <a:fillRect/>
            </a:stretch>
          </a:blipFill>
          <a:ln w="38100"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Penelitian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ini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dilakukan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Raya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cara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mengumpulkan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data yang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ada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buku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register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kehamilan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pada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2012.</a:t>
            </a:r>
          </a:p>
          <a:p>
            <a:pPr algn="just"/>
            <a:endParaRPr lang="en-US" sz="800" dirty="0" smtClean="0">
              <a:solidFill>
                <a:schemeClr val="tx1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Berlin Sans FB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 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Waktu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penelitian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ini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dilaksanakan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setelah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proposal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diterima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dinyatakan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layak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dilanjutkan</a:t>
            </a:r>
            <a:r>
              <a:rPr lang="en-US" dirty="0" smtClean="0">
                <a:solidFill>
                  <a:schemeClr val="tx1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Berlin Sans FB" pitchFamily="34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85984" y="4724400"/>
            <a:ext cx="6572296" cy="1143000"/>
          </a:xfrm>
          <a:prstGeom prst="roundRect">
            <a:avLst>
              <a:gd name="adj" fmla="val 30995"/>
            </a:avLst>
          </a:prstGeom>
          <a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  <a:p>
            <a:pPr algn="just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Semua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ibu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hamil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yang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berada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di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wilayah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Raya Kota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Kendari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dan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berkunjung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dibuktikan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tercatat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dalam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register Program KIA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Puskesmas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Jati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Raya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Tahun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2012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dengan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jumlah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 156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orang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" pitchFamily="34" charset="0"/>
              </a:rPr>
              <a:t>.</a:t>
            </a:r>
            <a:endParaRPr lang="id-ID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erlin Sans FB" pitchFamily="34" charset="0"/>
            </a:endParaRPr>
          </a:p>
          <a:p>
            <a:pPr algn="ctr"/>
            <a:endParaRPr lang="id-ID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14546" y="6062658"/>
            <a:ext cx="6715172" cy="642942"/>
          </a:xfrm>
          <a:prstGeom prst="roundRect">
            <a:avLst>
              <a:gd name="adj" fmla="val 44262"/>
            </a:avLst>
          </a:prstGeom>
          <a:blipFill>
            <a:blip r:embed="rId10"/>
            <a:stretch>
              <a:fillRect/>
            </a:stretch>
          </a:blipFill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b="1" dirty="0" smtClean="0">
              <a:solidFill>
                <a:schemeClr val="tx1"/>
              </a:solidFill>
              <a:latin typeface="Berlin Sans FB" pitchFamily="34" charset="0"/>
            </a:endParaRPr>
          </a:p>
          <a:p>
            <a:pPr algn="just"/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Metode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pengambilan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sampel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metode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Randam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 sampling. 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Besar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sampel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  39 </a:t>
            </a:r>
            <a:r>
              <a:rPr lang="en-US" sz="2000" dirty="0" err="1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orang</a:t>
            </a:r>
            <a:r>
              <a:rPr lang="en-US" sz="2000" dirty="0" smtClean="0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.</a:t>
            </a:r>
          </a:p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85720" y="5924544"/>
            <a:ext cx="1643074" cy="857256"/>
          </a:xfrm>
          <a:prstGeom prst="rightArrow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SAMPEL</a:t>
            </a:r>
            <a:r>
              <a:rPr lang="id-ID" b="1" dirty="0" smtClean="0">
                <a:solidFill>
                  <a:schemeClr val="tx1"/>
                </a:solidFill>
              </a:rPr>
              <a:t> </a:t>
            </a:r>
            <a:endParaRPr lang="id-ID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blinds dir="vert"/>
    <p:sndAc>
      <p:stSnd>
        <p:snd r:embed="rId3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2910" y="285728"/>
            <a:ext cx="7858180" cy="10001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JENIS DAN CARA PENGUMPULA DATA </a:t>
            </a:r>
            <a:endParaRPr lang="id-ID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00200" y="2000240"/>
            <a:ext cx="5776930" cy="371476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DATA SEKUNDER</a:t>
            </a:r>
          </a:p>
          <a:p>
            <a:pPr algn="just"/>
            <a:endParaRPr lang="id-ID" sz="2400" dirty="0" smtClean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  <a:p>
            <a:pPr algn="just"/>
            <a:r>
              <a:rPr lang="id-ID" sz="240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Jenis data sekunder adalah data yang pengumpulan datanya dengan cara melihat dokumen dan instansi terkait lainnya yang dibutuhkan saat penelitian.</a:t>
            </a:r>
          </a:p>
          <a:p>
            <a:pPr algn="just"/>
            <a:r>
              <a:rPr lang="id-ID" sz="240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 </a:t>
            </a:r>
            <a:endParaRPr lang="id-ID" sz="2400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2910" y="285728"/>
            <a:ext cx="7858180" cy="10001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" pitchFamily="34" charset="0"/>
              </a:rPr>
              <a:t>PENGOLAHAN DAN ANALISIS DATA</a:t>
            </a:r>
            <a:endParaRPr lang="id-ID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428596" y="1571612"/>
            <a:ext cx="3610004" cy="2390788"/>
          </a:xfrm>
          <a:prstGeom prst="round2DiagRect">
            <a:avLst>
              <a:gd name="adj1" fmla="val 29226"/>
              <a:gd name="adj2" fmla="val 0"/>
            </a:avLst>
          </a:prstGeom>
          <a:blipFill>
            <a:blip r:embed="rId5" cstate="print">
              <a:lum bright="-3000" contrast="-2000"/>
            </a:blip>
            <a:stretch>
              <a:fillRect/>
            </a:stretch>
          </a:blip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PENGOLAHAN DATA</a:t>
            </a:r>
            <a:endParaRPr lang="id-ID" b="1" dirty="0" smtClean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erlin Sans FB Demi" pitchFamily="34" charset="0"/>
            </a:endParaRPr>
          </a:p>
          <a:p>
            <a:pPr lvl="0" algn="ctr"/>
            <a:endParaRPr lang="id-ID" dirty="0" smtClean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erlin Sans FB Demi" pitchFamily="34" charset="0"/>
            </a:endParaRPr>
          </a:p>
          <a:p>
            <a:pPr algn="just"/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Pengolahan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data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di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lakukan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secara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manual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elektronik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kalkulator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 program 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erlin Sans FB Demi" pitchFamily="34" charset="0"/>
              </a:rPr>
              <a:t>komputerisasi</a:t>
            </a:r>
            <a:endParaRPr lang="id-ID" dirty="0" smtClean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erlin Sans FB Demi" pitchFamily="34" charset="0"/>
            </a:endParaRPr>
          </a:p>
          <a:p>
            <a:pPr algn="ctr"/>
            <a:endParaRPr lang="id-ID" dirty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erlin Sans FB Demi" pitchFamily="34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572000" y="1500174"/>
            <a:ext cx="4143404" cy="2357454"/>
          </a:xfrm>
          <a:prstGeom prst="round2DiagRect">
            <a:avLst>
              <a:gd name="adj1" fmla="val 42474"/>
              <a:gd name="adj2" fmla="val 0"/>
            </a:avLst>
          </a:prstGeom>
          <a:blipFill>
            <a:blip r:embed="rId6" cstate="print"/>
            <a:stretch>
              <a:fillRect/>
            </a:stretch>
          </a:blipFill>
          <a:ln>
            <a:solidFill>
              <a:srgbClr val="FF6699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Analisis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id-ID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yang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digunakan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untuk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mendeskripsikan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sampel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terkait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dengan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variabel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penelitian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disajikan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dalam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bentuk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persentasi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analisis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deskriptif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dengan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menggunakan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 formula</a:t>
            </a:r>
            <a:endParaRPr lang="id-ID" b="1" dirty="0"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85720" y="4572008"/>
            <a:ext cx="2643206" cy="1785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31750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10" name="Rounded Rectangle 9"/>
          <p:cNvSpPr/>
          <p:nvPr/>
        </p:nvSpPr>
        <p:spPr>
          <a:xfrm>
            <a:off x="3505200" y="4191000"/>
            <a:ext cx="5334000" cy="2428916"/>
          </a:xfrm>
          <a:prstGeom prst="roundRect">
            <a:avLst>
              <a:gd name="adj" fmla="val 39143"/>
            </a:avLst>
          </a:prstGeom>
          <a:blipFill>
            <a:blip r:embed="rId8">
              <a:lum bright="9000" contrast="-10000"/>
            </a:blip>
            <a:stretch>
              <a:fillRect/>
            </a:stretch>
          </a:blip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d-ID" b="1" dirty="0" smtClean="0">
              <a:solidFill>
                <a:srgbClr val="33CC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endParaRPr lang="en-US" b="1" dirty="0" smtClean="0">
              <a:solidFill>
                <a:srgbClr val="00B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en-US" b="1" dirty="0" smtClean="0">
              <a:solidFill>
                <a:srgbClr val="00B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Keterangan</a:t>
            </a:r>
            <a:r>
              <a:rPr lang="en-US" b="1" dirty="0" smtClean="0">
                <a:solidFill>
                  <a:schemeClr val="tx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:</a:t>
            </a:r>
            <a:endParaRPr lang="id-ID" b="1" dirty="0" smtClean="0">
              <a:solidFill>
                <a:schemeClr val="tx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id-ID" sz="800" b="1" dirty="0" smtClean="0">
              <a:solidFill>
                <a:srgbClr val="00B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rgbClr val="00B05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	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=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Jumlah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karakteristik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dari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subyek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	     	   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penelitian</a:t>
            </a:r>
            <a:endParaRPr lang="id-ID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id-ID" sz="700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  </a:t>
            </a:r>
            <a:r>
              <a:rPr lang="id-ID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	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=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Jumlah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sampel</a:t>
            </a:r>
            <a:endParaRPr lang="en-US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id-ID" sz="1050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100%	=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Konstanta</a:t>
            </a:r>
            <a:endParaRPr lang="en-US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en-US" sz="600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	=  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Nilai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rata-rata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hitung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sampel</a:t>
            </a:r>
            <a:endParaRPr lang="en-US" b="1" dirty="0" smtClean="0"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endParaRPr lang="id-ID" b="1" dirty="0" smtClean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 </a:t>
            </a:r>
            <a:endParaRPr lang="id-ID" b="1" dirty="0" smtClean="0">
              <a:solidFill>
                <a:schemeClr val="tx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id-ID" b="1" dirty="0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4757738"/>
            <a:ext cx="301624" cy="271462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4500570"/>
            <a:ext cx="2095528" cy="1643074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000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460196" flipH="1" flipV="1">
            <a:off x="4130918" y="6134616"/>
            <a:ext cx="167469" cy="334938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209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smtClean="0">
                <a:ln>
                  <a:noFill/>
                </a:ln>
                <a:solidFill>
                  <a:srgbClr val="0F243E"/>
                </a:solidFill>
                <a:effectLst/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</a:t>
            </a:r>
            <a:r>
              <a:rPr kumimoji="0" lang="en-US" altLang="ko-K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35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 descr="claypotbabies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3927" y="228600"/>
            <a:ext cx="4167673" cy="304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3" descr="E:\FILE IKA\CONTOH PP\BACKROUND POWER POINT\smile\Copy of Smiley emot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81200"/>
            <a:ext cx="1000108" cy="1000108"/>
          </a:xfrm>
          <a:prstGeom prst="rect">
            <a:avLst/>
          </a:prstGeom>
          <a:noFill/>
        </p:spPr>
      </p:pic>
      <p:pic>
        <p:nvPicPr>
          <p:cNvPr id="7" name="Picture 3" descr="E:\FILE IKA\CONTOH PP\BACKROUND POWER POINT\smile\Copy of Smiley emot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1000108" cy="1000108"/>
          </a:xfrm>
          <a:prstGeom prst="rect">
            <a:avLst/>
          </a:prstGeom>
          <a:noFill/>
        </p:spPr>
      </p:pic>
      <p:pic>
        <p:nvPicPr>
          <p:cNvPr id="8" name="Picture 3" descr="E:\FILE IKA\CONTOH PP\BACKROUND POWER POINT\smile\Copy of Smiley emot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00108" cy="1000108"/>
          </a:xfrm>
          <a:prstGeom prst="rect">
            <a:avLst/>
          </a:prstGeom>
          <a:noFill/>
        </p:spPr>
      </p:pic>
      <p:pic>
        <p:nvPicPr>
          <p:cNvPr id="24580" name="Picture 4" descr="E:\FILE IKA\CONTOH PP\BACKROUND POWER POINT\thank you\12[1]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733800"/>
            <a:ext cx="4953000" cy="2895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1" name="Picture 3" descr="E:\FILE IKA\CONTOH PP\BACKROUND POWER POINT\smile\Copy of Smiley emot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71800"/>
            <a:ext cx="1000108" cy="1000108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bomb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641</Words>
  <Application>Microsoft Office PowerPoint</Application>
  <PresentationFormat>On-screen Show (4:3)</PresentationFormat>
  <Paragraphs>123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Apex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DEDY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FATMA</dc:creator>
  <cp:lastModifiedBy>FATMA</cp:lastModifiedBy>
  <cp:revision>73</cp:revision>
  <dcterms:created xsi:type="dcterms:W3CDTF">2013-11-16T02:01:05Z</dcterms:created>
  <dcterms:modified xsi:type="dcterms:W3CDTF">2013-11-17T10:38:03Z</dcterms:modified>
</cp:coreProperties>
</file>